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5" r:id="rId4"/>
    <p:sldId id="263" r:id="rId5"/>
    <p:sldId id="276" r:id="rId6"/>
    <p:sldId id="267" r:id="rId7"/>
    <p:sldId id="268" r:id="rId8"/>
    <p:sldId id="270" r:id="rId9"/>
    <p:sldId id="264" r:id="rId10"/>
    <p:sldId id="269" r:id="rId11"/>
    <p:sldId id="275" r:id="rId12"/>
    <p:sldId id="271" r:id="rId13"/>
    <p:sldId id="272" r:id="rId14"/>
    <p:sldId id="274" r:id="rId15"/>
    <p:sldId id="273" r:id="rId16"/>
    <p:sldId id="261" r:id="rId17"/>
  </p:sldIdLst>
  <p:sldSz cx="9144000" cy="5143500" type="screen16x9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C76"/>
    <a:srgbClr val="0D3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4" autoAdjust="0"/>
    <p:restoredTop sz="94688"/>
  </p:normalViewPr>
  <p:slideViewPr>
    <p:cSldViewPr snapToGrid="0" snapToObjects="1">
      <p:cViewPr varScale="1">
        <p:scale>
          <a:sx n="155" d="100"/>
          <a:sy n="155" d="100"/>
        </p:scale>
        <p:origin x="736" y="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368315" y="2008061"/>
            <a:ext cx="7772400" cy="675821"/>
          </a:xfrm>
        </p:spPr>
        <p:txBody>
          <a:bodyPr anchor="t" anchorCtr="0"/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368315" y="2733866"/>
            <a:ext cx="77724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dirty="0"/>
              <a:t>Klikk for å redigere undertittelstil i malen</a:t>
            </a:r>
          </a:p>
        </p:txBody>
      </p:sp>
    </p:spTree>
    <p:extLst>
      <p:ext uri="{BB962C8B-B14F-4D97-AF65-F5344CB8AC3E}">
        <p14:creationId xmlns:p14="http://schemas.microsoft.com/office/powerpoint/2010/main" val="1000159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8385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183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14320" y="922492"/>
            <a:ext cx="8229600" cy="3672131"/>
          </a:xfrm>
        </p:spPr>
        <p:txBody>
          <a:bodyPr/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14" name="Plassholder for lysbildenummer 5"/>
          <p:cNvSpPr txBox="1">
            <a:spLocks/>
          </p:cNvSpPr>
          <p:nvPr userDrawn="1"/>
        </p:nvSpPr>
        <p:spPr>
          <a:xfrm>
            <a:off x="8474801" y="4815936"/>
            <a:ext cx="342081" cy="273844"/>
          </a:xfrm>
          <a:prstGeom prst="rect">
            <a:avLst/>
          </a:prstGeom>
        </p:spPr>
        <p:txBody>
          <a:bodyPr/>
          <a:lstStyle>
            <a:defPPr>
              <a:defRPr lang="nb-NO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91853A39-49B3-554A-AE82-85611CEBD8E3}" type="slidenum">
              <a:rPr lang="nb-NO" b="0" i="0" smtClean="0">
                <a:solidFill>
                  <a:schemeClr val="tx1"/>
                </a:solidFill>
                <a:latin typeface="Arial"/>
                <a:cs typeface="Arial"/>
              </a:rPr>
              <a:pPr algn="ctr"/>
              <a:t>‹#›</a:t>
            </a:fld>
            <a:endParaRPr lang="nb-NO" b="0" i="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8" name="Plassholder for tittel 1">
            <a:extLst>
              <a:ext uri="{FF2B5EF4-FFF2-40B4-BE49-F238E27FC236}">
                <a16:creationId xmlns:a16="http://schemas.microsoft.com/office/drawing/2014/main" id="{1C81586A-D2DD-7947-8C07-6EE6282AF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nb-NO" dirty="0"/>
              <a:t>Klikk for å redigere tittelstil</a:t>
            </a:r>
          </a:p>
        </p:txBody>
      </p:sp>
    </p:spTree>
    <p:extLst>
      <p:ext uri="{BB962C8B-B14F-4D97-AF65-F5344CB8AC3E}">
        <p14:creationId xmlns:p14="http://schemas.microsoft.com/office/powerpoint/2010/main" val="206001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7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8241294" y="4815936"/>
            <a:ext cx="426966" cy="27384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 algn="r"/>
            <a:fld id="{91853A39-49B3-554A-AE82-85611CEBD8E3}" type="slidenum">
              <a:rPr lang="nb-NO" smtClean="0">
                <a:latin typeface="Arial"/>
                <a:cs typeface="Arial"/>
              </a:rPr>
              <a:pPr algn="r"/>
              <a:t>‹#›</a:t>
            </a:fld>
            <a:endParaRPr lang="nb-NO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246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2914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>
            <a:extLst>
              <a:ext uri="{FF2B5EF4-FFF2-40B4-BE49-F238E27FC236}">
                <a16:creationId xmlns:a16="http://schemas.microsoft.com/office/drawing/2014/main" id="{AEE93D7A-5A17-EC4F-B9C3-76C226D3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219" y="205979"/>
            <a:ext cx="8229600" cy="646331"/>
          </a:xfrm>
        </p:spPr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10" name="Plassholder for innhold 3">
            <a:extLst>
              <a:ext uri="{FF2B5EF4-FFF2-40B4-BE49-F238E27FC236}">
                <a16:creationId xmlns:a16="http://schemas.microsoft.com/office/drawing/2014/main" id="{535197FD-69E0-9640-999B-997526342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0219" y="1444342"/>
            <a:ext cx="4040188" cy="33636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11" name="Plassholder for tekst 4">
            <a:extLst>
              <a:ext uri="{FF2B5EF4-FFF2-40B4-BE49-F238E27FC236}">
                <a16:creationId xmlns:a16="http://schemas.microsoft.com/office/drawing/2014/main" id="{5FCFC815-88F1-F54D-931D-DFB06C53CC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68045" y="964522"/>
            <a:ext cx="4041775" cy="479822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dirty="0"/>
              <a:t>Klikk for å redigere</a:t>
            </a:r>
          </a:p>
        </p:txBody>
      </p:sp>
      <p:sp>
        <p:nvSpPr>
          <p:cNvPr id="12" name="Plassholder for innhold 5">
            <a:extLst>
              <a:ext uri="{FF2B5EF4-FFF2-40B4-BE49-F238E27FC236}">
                <a16:creationId xmlns:a16="http://schemas.microsoft.com/office/drawing/2014/main" id="{09690C63-91BD-DF46-89B9-CE22FFC54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68045" y="1444342"/>
            <a:ext cx="4041775" cy="33636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13" name="Plassholder for tekst 4">
            <a:extLst>
              <a:ext uri="{FF2B5EF4-FFF2-40B4-BE49-F238E27FC236}">
                <a16:creationId xmlns:a16="http://schemas.microsoft.com/office/drawing/2014/main" id="{FC862961-AFCA-7E4D-BB5E-885FA1C594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218" y="964521"/>
            <a:ext cx="4041775" cy="479822"/>
          </a:xfrm>
        </p:spPr>
        <p:txBody>
          <a:bodyPr anchor="t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dirty="0"/>
              <a:t>Klikk for å redigere</a:t>
            </a:r>
          </a:p>
        </p:txBody>
      </p:sp>
    </p:spTree>
    <p:extLst>
      <p:ext uri="{BB962C8B-B14F-4D97-AF65-F5344CB8AC3E}">
        <p14:creationId xmlns:p14="http://schemas.microsoft.com/office/powerpoint/2010/main" val="70223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7224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971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648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8185682" y="4767263"/>
            <a:ext cx="501118" cy="273844"/>
          </a:xfrm>
          <a:prstGeom prst="rect">
            <a:avLst/>
          </a:prstGeom>
        </p:spPr>
        <p:txBody>
          <a:bodyPr/>
          <a:lstStyle/>
          <a:p>
            <a:fld id="{91853A39-49B3-554A-AE82-85611CEBD8E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32236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314320" y="946768"/>
            <a:ext cx="8229600" cy="3647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241294" y="4815936"/>
            <a:ext cx="426966" cy="27384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 algn="r"/>
            <a:fld id="{91853A39-49B3-554A-AE82-85611CEBD8E3}" type="slidenum">
              <a:rPr lang="nb-NO" smtClean="0">
                <a:latin typeface="Arial"/>
                <a:cs typeface="Arial"/>
              </a:rPr>
              <a:pPr algn="r"/>
              <a:t>‹#›</a:t>
            </a:fld>
            <a:endParaRPr lang="nb-NO" dirty="0">
              <a:latin typeface="Arial"/>
              <a:cs typeface="Arial"/>
            </a:endParaRPr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EC151788-4963-A348-A694-628F9AEA45F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425115" y="4785586"/>
            <a:ext cx="2693470" cy="2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714EA05B-DC29-9A49-9E07-BD359950FFC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13" name="Tittel 1">
            <a:extLst>
              <a:ext uri="{FF2B5EF4-FFF2-40B4-BE49-F238E27FC236}">
                <a16:creationId xmlns:a16="http://schemas.microsoft.com/office/drawing/2014/main" id="{348DDC63-D03F-4E4B-B5C0-63C3F1A3B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2258493"/>
            <a:ext cx="7772400" cy="646331"/>
          </a:xfrm>
        </p:spPr>
        <p:txBody>
          <a:bodyPr/>
          <a:lstStyle/>
          <a:p>
            <a:pPr algn="ctr"/>
            <a:r>
              <a:rPr lang="en-US" noProof="1">
                <a:solidFill>
                  <a:schemeClr val="bg1"/>
                </a:solidFill>
              </a:rPr>
              <a:t>Welcome to PKC 2025!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B4D4393C-FF87-5588-6197-0ABB15169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18720"/>
            <a:ext cx="9143999" cy="131445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PKC General Chairs:</a:t>
            </a:r>
          </a:p>
          <a:p>
            <a:pPr algn="ctr"/>
            <a:r>
              <a:rPr lang="en-US" dirty="0"/>
              <a:t>Bor de Kock, TNO</a:t>
            </a:r>
          </a:p>
          <a:p>
            <a:pPr algn="ctr"/>
            <a:r>
              <a:rPr lang="en-US" dirty="0"/>
              <a:t>Tjerand Silde, NTNU</a:t>
            </a:r>
          </a:p>
        </p:txBody>
      </p:sp>
      <p:pic>
        <p:nvPicPr>
          <p:cNvPr id="16" name="Bilde 15">
            <a:extLst>
              <a:ext uri="{FF2B5EF4-FFF2-40B4-BE49-F238E27FC236}">
                <a16:creationId xmlns:a16="http://schemas.microsoft.com/office/drawing/2014/main" id="{A71F1799-6D83-B042-96E3-C1F8A01F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821" y="1140272"/>
            <a:ext cx="5406359" cy="50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02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56366C-94FD-1F03-29E3-8A870A99A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information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CD13ED-3000-BD51-FC07-D17CE7B85D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Emergency exits</a:t>
            </a:r>
          </a:p>
          <a:p>
            <a:r>
              <a:rPr lang="en-US" dirty="0"/>
              <a:t>Coffee and snacks</a:t>
            </a:r>
          </a:p>
          <a:p>
            <a:r>
              <a:rPr lang="en-US" dirty="0"/>
              <a:t>Badges and merch</a:t>
            </a:r>
          </a:p>
          <a:p>
            <a:r>
              <a:rPr lang="en-US" dirty="0"/>
              <a:t>Røros town center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4A4B2-6F00-057A-B08B-2351C9CD19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Facilities at Røros H</a:t>
            </a:r>
          </a:p>
          <a:p>
            <a:r>
              <a:rPr lang="en-US" dirty="0"/>
              <a:t>Welcome reception</a:t>
            </a:r>
          </a:p>
          <a:p>
            <a:r>
              <a:rPr lang="en-US" dirty="0"/>
              <a:t>“Bongs” for drinks</a:t>
            </a:r>
          </a:p>
          <a:p>
            <a:r>
              <a:rPr lang="en-US" dirty="0"/>
              <a:t>Conference dinner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268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A week without Internet: Are our basic needs changing?">
            <a:extLst>
              <a:ext uri="{FF2B5EF4-FFF2-40B4-BE49-F238E27FC236}">
                <a16:creationId xmlns:a16="http://schemas.microsoft.com/office/drawing/2014/main" id="{C47EFB4B-5437-21D7-5266-572DEBD9BB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96822" y="922492"/>
            <a:ext cx="4464596" cy="367213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1F1484-9D52-5344-CC6C-757D216A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</p:spPr>
        <p:txBody>
          <a:bodyPr anchor="t">
            <a:normAutofit/>
          </a:bodyPr>
          <a:lstStyle/>
          <a:p>
            <a:r>
              <a:rPr lang="en-US" dirty="0"/>
              <a:t>Wi-Fi: “</a:t>
            </a:r>
            <a:r>
              <a:rPr lang="en-US" dirty="0" err="1"/>
              <a:t>Konferanse</a:t>
            </a:r>
            <a:r>
              <a:rPr lang="en-US" dirty="0"/>
              <a:t> WIFI”</a:t>
            </a:r>
          </a:p>
        </p:txBody>
      </p:sp>
    </p:spTree>
    <p:extLst>
      <p:ext uri="{BB962C8B-B14F-4D97-AF65-F5344CB8AC3E}">
        <p14:creationId xmlns:p14="http://schemas.microsoft.com/office/powerpoint/2010/main" val="104892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3E8A-3CC2-0950-9F5C-0756B6786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Afternoon Activities on Tuesday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CA0B9-C656-A08E-03B0-070C21A8B0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Guided tour: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Meet in the reception</a:t>
            </a:r>
            <a:br>
              <a:rPr lang="en-US" dirty="0"/>
            </a:br>
            <a:r>
              <a:rPr lang="en-US" dirty="0"/>
              <a:t>at 19:00 for the local guide to pick you up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97FD64-7229-25AB-57F0-271C202B6B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Beer tasting: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Meet in the reception at 18:45 to walk together, 				</a:t>
            </a:r>
            <a:r>
              <a:rPr lang="en-US" b="1" dirty="0"/>
              <a:t>OR</a:t>
            </a:r>
            <a:br>
              <a:rPr lang="en-US" b="1" dirty="0"/>
            </a:br>
            <a:r>
              <a:rPr lang="en-US" dirty="0"/>
              <a:t>Meet directly at 19:00 at </a:t>
            </a:r>
            <a:r>
              <a:rPr lang="en-US" dirty="0" err="1"/>
              <a:t>Kaffestuggu</a:t>
            </a:r>
            <a:r>
              <a:rPr lang="en-US" dirty="0"/>
              <a:t> downtown</a:t>
            </a:r>
          </a:p>
        </p:txBody>
      </p:sp>
    </p:spTree>
    <p:extLst>
      <p:ext uri="{BB962C8B-B14F-4D97-AF65-F5344CB8AC3E}">
        <p14:creationId xmlns:p14="http://schemas.microsoft.com/office/powerpoint/2010/main" val="405289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8520B-18CB-D7EA-F979-0918BBFF4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A4FC55-3184-AFEC-715E-50DB3DAB4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The bus will initially leave around lunch time.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/>
              <a:t>Email us to tell us which flight you are on, so we can make sure that the bus leave on time.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/>
              <a:t>Email us to take you to Trondheim instead.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82DCF-C25C-EB2E-B140-EFAF9D3DB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PKC Bus from Røros on Thursday</a:t>
            </a:r>
          </a:p>
        </p:txBody>
      </p:sp>
    </p:spTree>
    <p:extLst>
      <p:ext uri="{BB962C8B-B14F-4D97-AF65-F5344CB8AC3E}">
        <p14:creationId xmlns:p14="http://schemas.microsoft.com/office/powerpoint/2010/main" val="1566537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weather forecast&#10;&#10;AI-generated content may be incorrect.">
            <a:extLst>
              <a:ext uri="{FF2B5EF4-FFF2-40B4-BE49-F238E27FC236}">
                <a16:creationId xmlns:a16="http://schemas.microsoft.com/office/drawing/2014/main" id="{96E26F77-5EC5-A199-1D6B-59AC0926B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4" y="1116192"/>
            <a:ext cx="9123212" cy="247550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22DD453-73E7-C371-FD6A-3D26735E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C8122E-F1C9-0E35-69E8-BF8C26AF4167}"/>
              </a:ext>
            </a:extLst>
          </p:cNvPr>
          <p:cNvSpPr txBox="1"/>
          <p:nvPr/>
        </p:nvSpPr>
        <p:spPr>
          <a:xfrm>
            <a:off x="2129452" y="3886918"/>
            <a:ext cx="4599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Sunrise: ~04:15. Sunset: ~22:00</a:t>
            </a:r>
          </a:p>
        </p:txBody>
      </p:sp>
    </p:spTree>
    <p:extLst>
      <p:ext uri="{BB962C8B-B14F-4D97-AF65-F5344CB8AC3E}">
        <p14:creationId xmlns:p14="http://schemas.microsoft.com/office/powerpoint/2010/main" val="2356961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AC02BD-A5AB-471E-6038-FFA84B2A0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0" y="922492"/>
            <a:ext cx="7618718" cy="367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IACR is committed to providing an experience</a:t>
            </a:r>
            <a:br>
              <a:rPr lang="en-US" dirty="0"/>
            </a:br>
            <a:r>
              <a:rPr lang="en-US" dirty="0"/>
              <a:t>free of harassment and discrimination in its events, respecting the dignity of every participant.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 experience harassment or discriminatory behavior at an IACR event, we encourage you to reach out to someone who could help: the Code-of-Conduct Liaison, the conference General Chairs, any member of the Ethics Committee, and the IACR President.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B51537-A99E-405D-D565-913892830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750757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E9AC2-17E1-8EA3-C258-5A7C11924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913B3681-1521-1EA2-4A0B-79DC6235CC7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13" name="Tittel 1">
            <a:extLst>
              <a:ext uri="{FF2B5EF4-FFF2-40B4-BE49-F238E27FC236}">
                <a16:creationId xmlns:a16="http://schemas.microsoft.com/office/drawing/2014/main" id="{8AC2B261-9FE6-896E-32B4-C87DA312B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852573"/>
            <a:ext cx="7772400" cy="646331"/>
          </a:xfrm>
        </p:spPr>
        <p:txBody>
          <a:bodyPr/>
          <a:lstStyle/>
          <a:p>
            <a:pPr algn="ctr"/>
            <a:r>
              <a:rPr lang="en-US" noProof="1">
                <a:solidFill>
                  <a:schemeClr val="bg1"/>
                </a:solidFill>
              </a:rPr>
              <a:t>ENJOY!</a:t>
            </a:r>
          </a:p>
        </p:txBody>
      </p:sp>
      <p:pic>
        <p:nvPicPr>
          <p:cNvPr id="16" name="Bilde 15">
            <a:extLst>
              <a:ext uri="{FF2B5EF4-FFF2-40B4-BE49-F238E27FC236}">
                <a16:creationId xmlns:a16="http://schemas.microsoft.com/office/drawing/2014/main" id="{91988924-0E69-921D-0D66-66BE8520A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821" y="1140272"/>
            <a:ext cx="5406359" cy="50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8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0FA0DC-C530-DFFB-B2E8-1BD47BD44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Chairs</a:t>
            </a:r>
          </a:p>
        </p:txBody>
      </p:sp>
      <p:pic>
        <p:nvPicPr>
          <p:cNvPr id="2050" name="Picture 2" descr="Kan bedriften din håndtere de nyeste digitale sikkerhetsbruddene? -  Viderebloggen - NTNU">
            <a:extLst>
              <a:ext uri="{FF2B5EF4-FFF2-40B4-BE49-F238E27FC236}">
                <a16:creationId xmlns:a16="http://schemas.microsoft.com/office/drawing/2014/main" id="{B542AA71-980B-FEBE-75F5-E083FA06D9F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82978"/>
            <a:ext cx="4038600" cy="288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or de Kock - Scientist Cryptography - TNO | LinkedIn">
            <a:extLst>
              <a:ext uri="{FF2B5EF4-FFF2-40B4-BE49-F238E27FC236}">
                <a16:creationId xmlns:a16="http://schemas.microsoft.com/office/drawing/2014/main" id="{52E1717C-231C-FBAB-7FB6-082138A6BF1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026" y="1182978"/>
            <a:ext cx="2875006" cy="2875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520BA7-8439-458D-04E6-6C3901FB1099}"/>
              </a:ext>
            </a:extLst>
          </p:cNvPr>
          <p:cNvSpPr txBox="1"/>
          <p:nvPr/>
        </p:nvSpPr>
        <p:spPr>
          <a:xfrm>
            <a:off x="1652170" y="431662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Tjerand Silde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34CE3-95A9-EB00-D666-404B48709D7E}"/>
              </a:ext>
            </a:extLst>
          </p:cNvPr>
          <p:cNvSpPr txBox="1"/>
          <p:nvPr/>
        </p:nvSpPr>
        <p:spPr>
          <a:xfrm>
            <a:off x="5947819" y="431662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Bor de Kock</a:t>
            </a:r>
          </a:p>
        </p:txBody>
      </p:sp>
    </p:spTree>
    <p:extLst>
      <p:ext uri="{BB962C8B-B14F-4D97-AF65-F5344CB8AC3E}">
        <p14:creationId xmlns:p14="http://schemas.microsoft.com/office/powerpoint/2010/main" val="1258425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oup photo">
            <a:extLst>
              <a:ext uri="{FF2B5EF4-FFF2-40B4-BE49-F238E27FC236}">
                <a16:creationId xmlns:a16="http://schemas.microsoft.com/office/drawing/2014/main" id="{997D872B-42D4-8CB3-5996-D8E070F68D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27" b="18825"/>
          <a:stretch/>
        </p:blipFill>
        <p:spPr bwMode="auto">
          <a:xfrm>
            <a:off x="314320" y="922492"/>
            <a:ext cx="8229600" cy="367213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4A1CD8E-EB1F-0DAF-8C5A-439A398CA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</p:spPr>
        <p:txBody>
          <a:bodyPr anchor="t">
            <a:normAutofit/>
          </a:bodyPr>
          <a:lstStyle/>
          <a:p>
            <a:r>
              <a:rPr lang="en-US" dirty="0"/>
              <a:t>NTNU Applied Cryptology Lab</a:t>
            </a:r>
          </a:p>
        </p:txBody>
      </p:sp>
    </p:spTree>
    <p:extLst>
      <p:ext uri="{BB962C8B-B14F-4D97-AF65-F5344CB8AC3E}">
        <p14:creationId xmlns:p14="http://schemas.microsoft.com/office/powerpoint/2010/main" val="1818246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4CBC1A-1DC9-B37B-36A3-A87D95EDA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Why Røros!? We organized EC’22 in Trondheim and wanted to organize PKC’25 somewhere else close by.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Røros is a very charming town with amazing nature and activities, and we wanted you to experience it.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Røros Hotel often organizes conferences and other events, so we could trust them for smooth planning.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82D6A7-FDF0-BA85-A208-BD7A72A49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PKC 2025 in Røros, Norway</a:t>
            </a:r>
          </a:p>
        </p:txBody>
      </p:sp>
    </p:spTree>
    <p:extLst>
      <p:ext uri="{BB962C8B-B14F-4D97-AF65-F5344CB8AC3E}">
        <p14:creationId xmlns:p14="http://schemas.microsoft.com/office/powerpoint/2010/main" val="3959084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7148D5-119B-3EFF-84C4-EBB1C7FC3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Røros</a:t>
            </a:r>
          </a:p>
        </p:txBody>
      </p:sp>
      <p:pic>
        <p:nvPicPr>
          <p:cNvPr id="6146" name="Picture 2" descr="Guide Røros - Se og gjøre på Røros">
            <a:extLst>
              <a:ext uri="{FF2B5EF4-FFF2-40B4-BE49-F238E27FC236}">
                <a16:creationId xmlns:a16="http://schemas.microsoft.com/office/drawing/2014/main" id="{21ECB146-4D64-41AF-C32E-523B0362557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15" y="1554353"/>
            <a:ext cx="4778770" cy="268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Guide Røros - Se og gjøre på Røros">
            <a:extLst>
              <a:ext uri="{FF2B5EF4-FFF2-40B4-BE49-F238E27FC236}">
                <a16:creationId xmlns:a16="http://schemas.microsoft.com/office/drawing/2014/main" id="{C9B00184-F7E9-49FD-9437-615E0E7E110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554353"/>
            <a:ext cx="4038600" cy="268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021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2C6710-BF64-C3A8-9AA3-3A04B3B4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Sponsors: Platinum Level</a:t>
            </a:r>
          </a:p>
        </p:txBody>
      </p:sp>
      <p:pic>
        <p:nvPicPr>
          <p:cNvPr id="4102" name="Picture 6" descr="RCN">
            <a:extLst>
              <a:ext uri="{FF2B5EF4-FFF2-40B4-BE49-F238E27FC236}">
                <a16:creationId xmlns:a16="http://schemas.microsoft.com/office/drawing/2014/main" id="{B9456C99-48D3-B6FD-BFFE-DB9300956FB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19" y="1762897"/>
            <a:ext cx="4594959" cy="192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NSM">
            <a:extLst>
              <a:ext uri="{FF2B5EF4-FFF2-40B4-BE49-F238E27FC236}">
                <a16:creationId xmlns:a16="http://schemas.microsoft.com/office/drawing/2014/main" id="{BCA6BEEA-1D60-8061-FC10-D0F14C41381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53584"/>
            <a:ext cx="4505319" cy="153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61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II">
            <a:extLst>
              <a:ext uri="{FF2B5EF4-FFF2-40B4-BE49-F238E27FC236}">
                <a16:creationId xmlns:a16="http://schemas.microsoft.com/office/drawing/2014/main" id="{07873F16-6CA7-83A4-8911-E310491524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20663" y="1333515"/>
            <a:ext cx="4502674" cy="24764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D09EE8-3067-D211-73E6-138355CF7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</p:spPr>
        <p:txBody>
          <a:bodyPr anchor="t">
            <a:normAutofit/>
          </a:bodyPr>
          <a:lstStyle/>
          <a:p>
            <a:r>
              <a:rPr lang="en-US" dirty="0"/>
              <a:t>Sponsors: Silver Level</a:t>
            </a:r>
          </a:p>
        </p:txBody>
      </p:sp>
    </p:spTree>
    <p:extLst>
      <p:ext uri="{BB962C8B-B14F-4D97-AF65-F5344CB8AC3E}">
        <p14:creationId xmlns:p14="http://schemas.microsoft.com/office/powerpoint/2010/main" val="1033385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7C0CE-0DC3-3DF3-F8AB-B5B02DD9A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oup of logos with text&#10;&#10;AI-generated content may be incorrect.">
            <a:extLst>
              <a:ext uri="{FF2B5EF4-FFF2-40B4-BE49-F238E27FC236}">
                <a16:creationId xmlns:a16="http://schemas.microsoft.com/office/drawing/2014/main" id="{F237C920-3644-AB41-2BC5-5C2DF85E4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78029"/>
            <a:ext cx="9129898" cy="3263938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10CAF0C-636F-A9EE-B289-4314BC4AA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0" y="205979"/>
            <a:ext cx="8229600" cy="646331"/>
          </a:xfrm>
        </p:spPr>
        <p:txBody>
          <a:bodyPr anchor="t">
            <a:normAutofit/>
          </a:bodyPr>
          <a:lstStyle/>
          <a:p>
            <a:r>
              <a:rPr lang="en-US" dirty="0"/>
              <a:t>Sponsors: Bronze Level</a:t>
            </a:r>
          </a:p>
        </p:txBody>
      </p:sp>
    </p:spTree>
    <p:extLst>
      <p:ext uri="{BB962C8B-B14F-4D97-AF65-F5344CB8AC3E}">
        <p14:creationId xmlns:p14="http://schemas.microsoft.com/office/powerpoint/2010/main" val="194506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F05D47-A3D3-603B-CD77-578868C83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have 60 accepted papers that will be presented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105 attendees, as many as in Sydney 2024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57 regular and 48 student attendees 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IACR provided free registration for 35 student presenters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provided a free hotel stay for all 8 student applicants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92AF6C-8E0D-8420-580D-BF949D41E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2720686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NTNU FARGER UU">
      <a:dk1>
        <a:srgbClr val="000000"/>
      </a:dk1>
      <a:lt1>
        <a:srgbClr val="FFFFFF"/>
      </a:lt1>
      <a:dk2>
        <a:srgbClr val="014693"/>
      </a:dk2>
      <a:lt2>
        <a:srgbClr val="D6D7D6"/>
      </a:lt2>
      <a:accent1>
        <a:srgbClr val="B6C8E9"/>
      </a:accent1>
      <a:accent2>
        <a:srgbClr val="014693"/>
      </a:accent2>
      <a:accent3>
        <a:srgbClr val="BCD024"/>
      </a:accent3>
      <a:accent4>
        <a:srgbClr val="B01B81"/>
      </a:accent4>
      <a:accent5>
        <a:srgbClr val="F7D019"/>
      </a:accent5>
      <a:accent6>
        <a:srgbClr val="ED8013"/>
      </a:accent6>
      <a:hlink>
        <a:srgbClr val="3D2A68"/>
      </a:hlink>
      <a:folHlink>
        <a:srgbClr val="338C8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3B7B0"/>
        </a:solidFill>
        <a:ln>
          <a:noFill/>
        </a:ln>
        <a:effectLst>
          <a:outerShdw blurRad="114300" dist="12700" dir="5400000" rotWithShape="0">
            <a:srgbClr val="000000">
              <a:alpha val="35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6066</TotalTime>
  <Words>366</Words>
  <Application>Microsoft Macintosh PowerPoint</Application>
  <PresentationFormat>On-screen Show (16:9)</PresentationFormat>
  <Paragraphs>62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Office-tema</vt:lpstr>
      <vt:lpstr>Welcome to PKC 2025!</vt:lpstr>
      <vt:lpstr>General Chairs</vt:lpstr>
      <vt:lpstr>NTNU Applied Cryptology Lab</vt:lpstr>
      <vt:lpstr>PKC 2025 in Røros, Norway</vt:lpstr>
      <vt:lpstr>Røros</vt:lpstr>
      <vt:lpstr>Sponsors: Platinum Level</vt:lpstr>
      <vt:lpstr>Sponsors: Silver Level</vt:lpstr>
      <vt:lpstr>Sponsors: Bronze Level</vt:lpstr>
      <vt:lpstr>Statistics</vt:lpstr>
      <vt:lpstr>Practical information</vt:lpstr>
      <vt:lpstr>Wi-Fi: “Konferanse WIFI”</vt:lpstr>
      <vt:lpstr>Free Afternoon Activities on Tuesday</vt:lpstr>
      <vt:lpstr>PKC Bus from Røros on Thursday</vt:lpstr>
      <vt:lpstr>Weather</vt:lpstr>
      <vt:lpstr>Code of Conduct</vt:lpstr>
      <vt:lpstr>ENJOY!</vt:lpstr>
    </vt:vector>
  </TitlesOfParts>
  <Company>NTNU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Kolbjørn Skarpnes</dc:creator>
  <cp:lastModifiedBy>Tjerand Silde</cp:lastModifiedBy>
  <cp:revision>139</cp:revision>
  <dcterms:created xsi:type="dcterms:W3CDTF">2013-06-10T16:56:09Z</dcterms:created>
  <dcterms:modified xsi:type="dcterms:W3CDTF">2025-05-12T06:32:50Z</dcterms:modified>
</cp:coreProperties>
</file>

<file path=docProps/thumbnail.jpeg>
</file>